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Average"/>
      <p:regular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2F204E6-AA95-467B-A54E-91F963AE8891}">
  <a:tblStyle styleId="{82F204E6-AA95-467B-A54E-91F963AE88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Average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Oswald-bold.fntdata"/><Relationship Id="rId21" Type="http://schemas.openxmlformats.org/officeDocument/2006/relationships/slide" Target="slides/slide15.xml"/><Relationship Id="rId43" Type="http://schemas.openxmlformats.org/officeDocument/2006/relationships/font" Target="fonts/Oswald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4589ba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d4589ba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d452808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d452808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d452808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d452808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d452808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d452808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4528081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d452808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4528081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d452808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d4528081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d4528081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d4528081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d4528081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4528081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d4528081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d452801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d45280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d2a6a4b1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d2a6a4b1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452801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45280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d452801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d452801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d82b705f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d82b705f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82b705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d82b705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d231c02a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d231c02a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d4528081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d4528081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d452801e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d452801e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names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d452801e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d452801e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d452801e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d452801e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d452801e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d452801e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351521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d351521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82b705f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d82b705f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d82b705f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d82b705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d231c02a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d231c02a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dd08263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dd08263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dd08263f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dd08263f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d2f8c6e8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d2f8c6e8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d231c02a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d231c02a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231c02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231c02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2f8c6e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2f8c6e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2f8c6e8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2f8c6e8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d08263f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dd08263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2f8c6e8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d2f8c6e8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merriam-webster.com/dictionary/verb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hyperlink" Target="https://medium.com/@the_manifest/data-privacy-concerns-an-overview-for-2019-2ccea79aa6f8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fastcompany.com/3036573/nyc-taxi-data-blunder-reveals-which-celebs-dont-tip-and-who-frequents-strip-clubs" TargetMode="External"/><Relationship Id="rId4" Type="http://schemas.openxmlformats.org/officeDocument/2006/relationships/hyperlink" Target="https://mrslja.com/data-collection-capabilities/" TargetMode="External"/><Relationship Id="rId11" Type="http://schemas.openxmlformats.org/officeDocument/2006/relationships/hyperlink" Target="https://www.usatoday.com/story/news/politics/2018/11/08/mob-tucker-carlsons-home-antifa-break-door-chant-fox-host/1927868002/" TargetMode="External"/><Relationship Id="rId10" Type="http://schemas.openxmlformats.org/officeDocument/2006/relationships/hyperlink" Target="https://www.businessinsider.com/china-social-credit-system-punishments-and-rewards-explained-2018-4/" TargetMode="External"/><Relationship Id="rId12" Type="http://schemas.openxmlformats.org/officeDocument/2006/relationships/hyperlink" Target="https://medium.com/@the_manifest/data-privacy-concerns-an-overview-for-2019-2ccea79aa6f8" TargetMode="External"/><Relationship Id="rId9" Type="http://schemas.openxmlformats.org/officeDocument/2006/relationships/hyperlink" Target="https://www.denverpost.com/2015/10/28/woman-who-catfished-chris-birdman-andersen-online-sentenced-to-jail/" TargetMode="External"/><Relationship Id="rId5" Type="http://schemas.openxmlformats.org/officeDocument/2006/relationships/hyperlink" Target="https://gizmodo.com/heres-all-the-data-collected-from-you-as-you-browse-the-1820779304" TargetMode="External"/><Relationship Id="rId6" Type="http://schemas.openxmlformats.org/officeDocument/2006/relationships/hyperlink" Target="https://www.merriam-webster.com/dictionary/monetization" TargetMode="External"/><Relationship Id="rId7" Type="http://schemas.openxmlformats.org/officeDocument/2006/relationships/hyperlink" Target="https://www.iab.com/wp-content/uploads/2019/05/Full-Year-2018-IAB-Internet-Advertising-Revenue-Report.pdf" TargetMode="External"/><Relationship Id="rId8" Type="http://schemas.openxmlformats.org/officeDocument/2006/relationships/hyperlink" Target="https://www.imdb.com/title/tt0265298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ebkay.robinlinus.com/" TargetMode="External"/><Relationship Id="rId4" Type="http://schemas.openxmlformats.org/officeDocument/2006/relationships/hyperlink" Target="https://clickclickclick.click/" TargetMode="External"/><Relationship Id="rId5" Type="http://schemas.openxmlformats.org/officeDocument/2006/relationships/hyperlink" Target="https://panopticlick.eff.org/" TargetMode="External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https://www.facebook.com/about/privacy/upd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0" y="1188925"/>
            <a:ext cx="91065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</a:t>
            </a:r>
            <a:br>
              <a:rPr lang="en"/>
            </a:br>
            <a:r>
              <a:rPr lang="en" sz="2400"/>
              <a:t>Collection, Monetization and Ramifications</a:t>
            </a:r>
            <a:endParaRPr sz="2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95425" y="3182325"/>
            <a:ext cx="8871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Aaron Dawson, </a:t>
            </a:r>
            <a:r>
              <a:rPr lang="en" sz="2400"/>
              <a:t>Shengjia</a:t>
            </a:r>
            <a:r>
              <a:rPr lang="en" sz="2400"/>
              <a:t> He, Tom Lancaster, &amp; Danniel Sotelo</a:t>
            </a:r>
            <a:endParaRPr sz="2400"/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is collected?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017725"/>
            <a:ext cx="4033500" cy="4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Fred Meyer: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Name, address, phone and email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600" y="1170125"/>
            <a:ext cx="4493998" cy="231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is collected? 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017725"/>
            <a:ext cx="377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Fred Meyer: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Name, address, phone and email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and shopping preferences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600" y="1170125"/>
            <a:ext cx="4493998" cy="231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is collected? 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017725"/>
            <a:ext cx="380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Fred Meyer: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Name, address, phone and email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and shopping preferences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Driver’s license number for certain types of sales and for ID verification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600" y="1170125"/>
            <a:ext cx="4493998" cy="231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is collected?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Fred Meyer: Cookies and other technology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device or user ID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9425"/>
            <a:ext cx="4267201" cy="23397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is collected?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Fred Meyer: Cookies and other technology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device or user 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and browser type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9425"/>
            <a:ext cx="4267201" cy="23397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is collected?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4260300" cy="28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Fred Meyer: Cookies and other technology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device or user 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and browser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Dates, times and locations when actions take place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525" y="3405000"/>
            <a:ext cx="5597348" cy="14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collected?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WIFI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201" y="1170125"/>
            <a:ext cx="5427397" cy="2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225" y="1287873"/>
            <a:ext cx="4604077" cy="256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collected?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WIFI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Rewards card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200" y="1152475"/>
            <a:ext cx="3690350" cy="30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collected?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WIFI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Rewards card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camera</a:t>
            </a:r>
            <a:endParaRPr/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450" y="1104300"/>
            <a:ext cx="3634051" cy="335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onetize</a:t>
            </a:r>
            <a:endParaRPr sz="11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mon·​e·​tize | \ ˈmä-nə-ˌtīz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utilize (something of value) as a source of profit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320950" y="4513925"/>
            <a:ext cx="5217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https://www.merriam-webster.com/dictionary/monetization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045" y="1017725"/>
            <a:ext cx="4775734" cy="34962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“data”?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all personal information that is used to identify a customer or person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Types of Personal Data is: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Email address</a:t>
            </a:r>
            <a:endParaRPr sz="18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Phone number</a:t>
            </a:r>
            <a:endParaRPr sz="18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Credit card information</a:t>
            </a:r>
            <a:endParaRPr sz="18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Birthdate</a:t>
            </a:r>
            <a:endParaRPr sz="18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Social security number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450" y="1464488"/>
            <a:ext cx="4196200" cy="27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 in stores</a:t>
            </a:r>
            <a:r>
              <a:rPr lang="en"/>
              <a:t> 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166500" y="1152475"/>
            <a:ext cx="376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Reducing Cost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Improving internal 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Minimizing churn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Revenue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Providing new products or services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Maximizing customer satisfaction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825" y="1152475"/>
            <a:ext cx="5006699" cy="334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17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 of app/online data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954425"/>
            <a:ext cx="400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2018, </a:t>
            </a:r>
            <a:r>
              <a:rPr lang="en"/>
              <a:t>Internet advertising revenues in the United States totaled $107.5 billion for the full year.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“Advertising revenues delivered on mobile devices totaled $69.9 billion in FY 2018”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mobile </a:t>
            </a:r>
            <a:r>
              <a:rPr lang="en"/>
              <a:t>revenue</a:t>
            </a:r>
            <a:r>
              <a:rPr lang="en"/>
              <a:t> makes up 65.1</a:t>
            </a:r>
            <a:r>
              <a:rPr lang="en"/>
              <a:t>% of total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00" y="852075"/>
            <a:ext cx="4522926" cy="38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5184650" y="1752900"/>
            <a:ext cx="1868100" cy="111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6921100" y="1777600"/>
            <a:ext cx="773700" cy="3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 txBox="1"/>
          <p:nvPr/>
        </p:nvSpPr>
        <p:spPr>
          <a:xfrm>
            <a:off x="288025" y="4773175"/>
            <a:ext cx="8703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https://www.iab.com/wp-content/uploads/2019/05/Full-Year-2018-IAB-Internet-Advertising-Revenue-Report.pdf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 of app/online data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“Companies are capitalizing on their trove of consumer data, including purchasing and browsing history, enabling advertisers to programmatically reach audiences in more effective ways”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-IAB Internet Advertising Revenue Report 2018</a:t>
            </a:r>
            <a:endParaRPr/>
          </a:p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 of app/online data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“Companies are capitalizing on their trove of consumer data, including purchasing and browsing history, enabling advertisers to programmatically reach audiences in more effective ways”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-IAB Internet Advertising Revenue Report 2018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0100" y="-633675"/>
            <a:ext cx="10924275" cy="95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Ramifications of Exposed Data - Benign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250" y="1711362"/>
            <a:ext cx="4799051" cy="253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049" y="1070775"/>
            <a:ext cx="254731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Ramifications of Exposed Data - Benign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25" y="1153254"/>
            <a:ext cx="6429349" cy="35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Ramifications of Shared/Exposed Data - Malicious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900" y="1078275"/>
            <a:ext cx="6242776" cy="37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5250" y="1078275"/>
            <a:ext cx="11388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Aspiring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Model</a:t>
            </a:r>
            <a:b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Paris Dunn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65250" y="3026700"/>
            <a:ext cx="11388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NBA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Player</a:t>
            </a:r>
            <a:b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Chris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Andersen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7646300" y="1736550"/>
            <a:ext cx="13227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Hacker</a:t>
            </a:r>
            <a:b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Shelly</a:t>
            </a:r>
            <a:b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Cartier</a:t>
            </a:r>
            <a:endParaRPr sz="2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4" name="Google Shape;264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29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Ramifications of Shared/Exposed Data - Malicious</a:t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8925"/>
            <a:ext cx="5754349" cy="38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6294025" y="1457475"/>
            <a:ext cx="26748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China Social</a:t>
            </a:r>
            <a:br>
              <a:rPr lang="en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Credit Score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174125" y="33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Ramifications of Shared/Exposed Data - Malicious</a:t>
            </a:r>
            <a:endParaRPr/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62" y="1045925"/>
            <a:ext cx="5337775" cy="37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5621450" y="908375"/>
            <a:ext cx="34695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Antifa in front of Tucker Carlson’s Home</a:t>
            </a:r>
            <a:endParaRPr sz="3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Google Shape;285;p41"/>
          <p:cNvGraphicFramePr/>
          <p:nvPr/>
        </p:nvGraphicFramePr>
        <p:xfrm>
          <a:off x="313850" y="100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{82F204E6-AA95-467B-A54E-91F963AE8891}</a:tableStyleId>
              </a:tblPr>
              <a:tblGrid>
                <a:gridCol w="1257400"/>
                <a:gridCol w="2877325"/>
                <a:gridCol w="1606600"/>
                <a:gridCol w="904650"/>
                <a:gridCol w="1874625"/>
              </a:tblGrid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mail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Favorite color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weight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income(monthly)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Aaron Dawson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dawson22@gmail.com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Blue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220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4,000.00  (pfft, I wish)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Becky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Morrison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MB2178@gmail.com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Blue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170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4,400.00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Cole Dickins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Colescoal@yahoo.com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Green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160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2,000.00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Dave Smith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SmithWithaSilentB@gmail.com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blue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175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       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Emily Sun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DontStareAtTheSun@gmail.com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140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   500.00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Fly Eck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ToEckWithIt@yahoo.com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240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   700.00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6" name="Google Shape;286;p41"/>
          <p:cNvSpPr txBox="1"/>
          <p:nvPr/>
        </p:nvSpPr>
        <p:spPr>
          <a:xfrm>
            <a:off x="313850" y="3797950"/>
            <a:ext cx="84969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What could you find out about me from such a table?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If given access to this table, what private data would you have?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Are there any trends in the data?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7" name="Google Shape;287;p41"/>
          <p:cNvSpPr txBox="1"/>
          <p:nvPr>
            <p:ph type="title"/>
          </p:nvPr>
        </p:nvSpPr>
        <p:spPr>
          <a:xfrm>
            <a:off x="174125" y="33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Company wants to find out if there is a link between having a favorite color and income.</a:t>
            </a:r>
            <a:endParaRPr sz="2000"/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Business Insights vs. Invasion of Privacy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/>
        <p:spPr>
          <a:xfrm>
            <a:off x="311700" y="1674275"/>
            <a:ext cx="3850173" cy="2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550" y="1600475"/>
            <a:ext cx="4813900" cy="27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42"/>
          <p:cNvGraphicFramePr/>
          <p:nvPr/>
        </p:nvGraphicFramePr>
        <p:xfrm>
          <a:off x="313850" y="100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{82F204E6-AA95-467B-A54E-91F963AE8891}</a:tableStyleId>
              </a:tblPr>
              <a:tblGrid>
                <a:gridCol w="1257400"/>
                <a:gridCol w="2877325"/>
                <a:gridCol w="1606600"/>
                <a:gridCol w="904650"/>
                <a:gridCol w="1874625"/>
              </a:tblGrid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Email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Favorite color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weight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income(monthly)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a877dfc76eb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0188fffaef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@gmail.com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Blue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220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4,000.00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eb89a1121a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027bae22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@gmail.com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Blue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170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4,400.00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abbb98061a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ff787f320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@yahoo.com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Green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160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2,000.00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abba652219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a1526f62f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@gmail.com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blue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175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       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fa4ff671223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ff982651b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@gmail.com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140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   500.00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abb78753f5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fffe51673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@yahoo.com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240 lb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     700.00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4" name="Google Shape;294;p42"/>
          <p:cNvSpPr txBox="1"/>
          <p:nvPr/>
        </p:nvSpPr>
        <p:spPr>
          <a:xfrm>
            <a:off x="313850" y="3797950"/>
            <a:ext cx="84969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What could you find out about me from such a table?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If given access to this table, what private data would you have?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Are there any trends in the data?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5" name="Google Shape;295;p42"/>
          <p:cNvSpPr txBox="1"/>
          <p:nvPr>
            <p:ph type="title"/>
          </p:nvPr>
        </p:nvSpPr>
        <p:spPr>
          <a:xfrm>
            <a:off x="174125" y="33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Company wants to find out if there is a link between having a favorite color and income.</a:t>
            </a:r>
            <a:endParaRPr sz="2000"/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18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</a:t>
            </a:r>
            <a:r>
              <a:rPr lang="en"/>
              <a:t> of data from different sources.</a:t>
            </a:r>
            <a:endParaRPr/>
          </a:p>
        </p:txBody>
      </p:sp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311700" y="3448200"/>
            <a:ext cx="85206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Example shows how bringing lots of different data together allows for all </a:t>
            </a:r>
            <a:r>
              <a:rPr lang="en"/>
              <a:t>encompassing</a:t>
            </a:r>
            <a:r>
              <a:rPr lang="en"/>
              <a:t> </a:t>
            </a:r>
            <a:r>
              <a:rPr lang="en"/>
              <a:t>knowledge on an individual.</a:t>
            </a:r>
            <a:endParaRPr/>
          </a:p>
        </p:txBody>
      </p:sp>
      <p:graphicFrame>
        <p:nvGraphicFramePr>
          <p:cNvPr id="303" name="Google Shape;303;p43"/>
          <p:cNvGraphicFramePr/>
          <p:nvPr/>
        </p:nvGraphicFramePr>
        <p:xfrm>
          <a:off x="311700" y="11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{82F204E6-AA95-467B-A54E-91F963AE8891}</a:tableStyleId>
              </a:tblPr>
              <a:tblGrid>
                <a:gridCol w="1254025"/>
                <a:gridCol w="1114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Fave. Color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Income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purple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2,000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   600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blue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3,200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purple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2,700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4" name="Google Shape;304;p43"/>
          <p:cNvGraphicFramePr/>
          <p:nvPr/>
        </p:nvGraphicFramePr>
        <p:xfrm>
          <a:off x="2774700" y="11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{82F204E6-AA95-467B-A54E-91F963AE8891}</a:tableStyleId>
              </a:tblPr>
              <a:tblGrid>
                <a:gridCol w="838525"/>
                <a:gridCol w="833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Weight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Income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2,700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175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   300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   600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5" name="Google Shape;305;p43"/>
          <p:cNvGraphicFramePr/>
          <p:nvPr/>
        </p:nvGraphicFramePr>
        <p:xfrm>
          <a:off x="4572000" y="11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{82F204E6-AA95-467B-A54E-91F963AE8891}</a:tableStyleId>
              </a:tblPr>
              <a:tblGrid>
                <a:gridCol w="793175"/>
                <a:gridCol w="853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Weight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Aaron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Aaron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390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Cindy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Debrah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6" name="Google Shape;306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7" name="Google Shape;307;p43"/>
          <p:cNvGraphicFramePr/>
          <p:nvPr/>
        </p:nvGraphicFramePr>
        <p:xfrm>
          <a:off x="6359150" y="11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{82F204E6-AA95-467B-A54E-91F963AE8891}</a:tableStyleId>
              </a:tblPr>
              <a:tblGrid>
                <a:gridCol w="1089450"/>
                <a:gridCol w="1383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Fave. Color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Aaron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purple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blue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Kelly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green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Take Responsibility!</a:t>
            </a:r>
            <a:endParaRPr/>
          </a:p>
        </p:txBody>
      </p:sp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311700" y="999375"/>
            <a:ext cx="4292400" cy="3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 sz="2400"/>
              <a:t>There are really no consequences” for companies that don’t protect the data other than bad press that gets forgotten about.” </a:t>
            </a:r>
            <a:br>
              <a:rPr lang="en" sz="2400"/>
            </a:br>
            <a:r>
              <a:rPr lang="en" sz="2400"/>
              <a:t>- </a:t>
            </a:r>
            <a:r>
              <a:rPr lang="en"/>
              <a:t>Serge Egelman, a computer security and privacy researcher affiliated with the University of California, Berkeley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/>
          </a:blip>
          <a:srcRect b="15268" l="0" r="0" t="0"/>
          <a:stretch/>
        </p:blipFill>
        <p:spPr>
          <a:xfrm>
            <a:off x="5247075" y="468775"/>
            <a:ext cx="3373049" cy="390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Protect Your Data?</a:t>
            </a:r>
            <a:endParaRPr/>
          </a:p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Passwords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Put on all devices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sure they are strong </a:t>
            </a:r>
            <a:br>
              <a:rPr lang="en"/>
            </a:br>
            <a:r>
              <a:rPr lang="en"/>
              <a:t>(Follow website guidelines)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 regularly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Free Wi-Fi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 inactive online accounts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your privacy and sharing settings on all social media accounts</a:t>
            </a:r>
            <a:endParaRPr/>
          </a:p>
        </p:txBody>
      </p:sp>
      <p:sp>
        <p:nvSpPr>
          <p:cNvPr id="322" name="Google Shape;322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50" y="1390813"/>
            <a:ext cx="4235101" cy="293972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/>
        </p:nvSpPr>
        <p:spPr>
          <a:xfrm>
            <a:off x="669050" y="4703625"/>
            <a:ext cx="7734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https://medium.com/@the_manifest/data-privacy-concerns-an-overview-for-2019-2ccea79aa6f8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30" name="Google Shape;330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227650" y="15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Sources/Further Research</a:t>
            </a:r>
            <a:endParaRPr/>
          </a:p>
        </p:txBody>
      </p:sp>
      <p:sp>
        <p:nvSpPr>
          <p:cNvPr id="336" name="Google Shape;336;p47"/>
          <p:cNvSpPr txBox="1"/>
          <p:nvPr>
            <p:ph idx="1" type="body"/>
          </p:nvPr>
        </p:nvSpPr>
        <p:spPr>
          <a:xfrm>
            <a:off x="80550" y="727300"/>
            <a:ext cx="8958300" cy="4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https://www.fastcompany.com/3036573/nyc-taxi-data-blunder-reveals-which-celebs-dont-tip-and-who-frequents-strip-clubs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https://mrslja.com/data-collection-capabilities/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https://gizmodo.com/heres-all-the-data-collected-from-you-as-you-browse-the-1820779304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https://www.merriam-webster.com/dictionary/monetization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https://www.iab.com/wp-content/uploads/2019/05/Full-Year-2018-IAB-Internet-Advertising-Revenue-Report.pdf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https://www.imdb.com/title/tt0265298/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9"/>
              </a:rPr>
              <a:t>https://www.denverpost.com/2015/10/28/woman-who-catfished-chris-birdman-andersen-online-sentenced-to-jail/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10"/>
              </a:rPr>
              <a:t>https://www.businessinsider.com/china-social-credit-system-punishments-and-rewards-explained-2018-4/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11"/>
              </a:rPr>
              <a:t>https://www.usatoday.com/story/news/politics/2018/11/08/mob-tucker-carlsons-home-antifa-break-door-chant-fox-host/1927868002/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12"/>
              </a:rPr>
              <a:t>https://medium.com/@the_manifest/data-privacy-concerns-an-overview-for-2019-2ccea79aa6f8</a:t>
            </a:r>
            <a:br>
              <a:rPr lang="en" sz="1600" u="sng">
                <a:solidFill>
                  <a:schemeClr val="hlink"/>
                </a:solidFill>
              </a:rPr>
            </a:br>
            <a:endParaRPr sz="16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 Experiment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393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of your last 5-10 Google searches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this reveal about you?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you want other people knowing this information?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50" y="1152475"/>
            <a:ext cx="4547251" cy="272833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77" y="709950"/>
            <a:ext cx="7253850" cy="36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25" y="152400"/>
            <a:ext cx="467959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132325" y="100850"/>
            <a:ext cx="3828900" cy="50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YouTube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Facebook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Google Search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Google Maps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Facebook Messengers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Gmail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Snapchat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Google Play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Amazon Mobile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Instagram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Google Drive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Pandora Radio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Google Photos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Spotify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Weather Channel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8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collected?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983025"/>
            <a:ext cx="2967900" cy="3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Browser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IP Address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Browser Name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Computer System Info</a:t>
            </a:r>
            <a:br>
              <a:rPr lang="en">
                <a:solidFill>
                  <a:srgbClr val="FFFFFF"/>
                </a:solidFill>
              </a:rPr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http://webkay.robinlinus.com/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Clicks</a:t>
            </a:r>
            <a:br>
              <a:rPr lang="en">
                <a:solidFill>
                  <a:srgbClr val="FFFFFF"/>
                </a:solidFill>
              </a:rPr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https://clickclickclick.click/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Unique Fingerprint?</a:t>
            </a:r>
            <a:br>
              <a:rPr lang="en">
                <a:solidFill>
                  <a:srgbClr val="FFFFFF"/>
                </a:solidFill>
              </a:rPr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https://panopticlick.eff.org/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1577" y="1177175"/>
            <a:ext cx="4686226" cy="33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cookie?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68500"/>
            <a:ext cx="39972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Each cookie is effectively a small lookup table containing pairs of (key, data) values - for example (firstname, John) (lastname, Smith). Onc</a:t>
            </a:r>
            <a:r>
              <a:rPr lang="en">
                <a:solidFill>
                  <a:srgbClr val="FFFFFF"/>
                </a:solidFill>
              </a:rPr>
              <a:t>e the cookie has been read by the code on the server or client computer, the data can be retrieved and used to customise the web page appropriately.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800" y="21889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collected?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30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Facebook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Collects EVERYTHING!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600" y="1908175"/>
            <a:ext cx="5143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739475" y="4321025"/>
            <a:ext cx="45084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https://www.facebook.com/about/privacy/update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